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</p:sldIdLst>
  <p:sldSz cx="18288000" cy="10287000"/>
  <p:notesSz cx="6858000" cy="9144000"/>
  <p:embeddedFontLst>
    <p:embeddedFont>
      <p:font typeface="Bahnschrift Light Condensed" panose="020B0502040204020203" pitchFamily="3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regular r:id="rId18"/>
    </p:embeddedFont>
    <p:embeddedFont>
      <p:font typeface="DM Sans Italics" panose="020B0604020202020204" charset="0"/>
      <p:regular r:id="rId19"/>
    </p:embeddedFont>
    <p:embeddedFont>
      <p:font typeface="Now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90F11-8D3C-4CEF-8E52-440545AA6AE3}" type="datetimeFigureOut">
              <a:rPr lang="vi-VN" smtClean="0"/>
              <a:t>18/01/2024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B2781-DEBA-4380-9E46-9FE0A8EE02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009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598623" y="1245875"/>
            <a:ext cx="2126388" cy="39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endParaRPr lang="en-US" sz="2545" spc="-50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33400" y="7326522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CF6C4C9B-6B8A-D3DE-B85E-7929FC9C44D1}"/>
              </a:ext>
            </a:extLst>
          </p:cNvPr>
          <p:cNvSpPr txBox="1"/>
          <p:nvPr/>
        </p:nvSpPr>
        <p:spPr>
          <a:xfrm>
            <a:off x="1371600" y="1344215"/>
            <a:ext cx="10795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rgbClr val="191919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TRA VINH UNIVERSITY OF TECHNOLOGY EDUCATION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DA3B30F-CB87-3135-4637-4D45C22063E0}"/>
              </a:ext>
            </a:extLst>
          </p:cNvPr>
          <p:cNvSpPr txBox="1"/>
          <p:nvPr/>
        </p:nvSpPr>
        <p:spPr>
          <a:xfrm>
            <a:off x="2847658" y="488819"/>
            <a:ext cx="9316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4000" b="1" i="0" u="none" strike="noStrike" kern="0" cap="none" spc="0" normalizeH="0" noProof="0" dirty="0">
                <a:ln w="12700">
                  <a:noFill/>
                  <a:prstDash val="solid"/>
                </a:ln>
                <a:solidFill>
                  <a:schemeClr val="accent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TRƯỜNG ĐẠI HỌC TRÀ VINH</a:t>
            </a:r>
            <a:endParaRPr kumimoji="0" lang="en-US" sz="4000" b="1" i="0" u="none" strike="noStrike" kern="0" cap="none" spc="0" normalizeH="0" noProof="0" dirty="0">
              <a:ln w="22225">
                <a:noFill/>
                <a:prstDash val="solid"/>
              </a:ln>
              <a:solidFill>
                <a:schemeClr val="accent5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0150EC3-ED80-0053-2263-2D3DABF41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58" y="364920"/>
            <a:ext cx="914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33753E57-C169-0876-7517-B33721C9940C}"/>
              </a:ext>
            </a:extLst>
          </p:cNvPr>
          <p:cNvSpPr txBox="1"/>
          <p:nvPr/>
        </p:nvSpPr>
        <p:spPr>
          <a:xfrm>
            <a:off x="-1851817" y="4186582"/>
            <a:ext cx="15190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vi-VN" sz="5400" b="1" kern="0" dirty="0">
                <a:ln w="127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BỘ MÔN</a:t>
            </a:r>
            <a:r>
              <a:rPr kumimoji="0" lang="en-US" sz="5400" b="1" i="0" u="none" strike="noStrike" kern="0" cap="none" spc="0" normalizeH="0" baseline="0" noProof="0" dirty="0">
                <a:ln w="127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 CÔNG NGHỆ THÔNG TIN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938011" y="2619270"/>
            <a:ext cx="10434893" cy="126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 dirty="0">
                <a:solidFill>
                  <a:srgbClr val="FFFFFF"/>
                </a:solidFill>
                <a:latin typeface="Time New Roman"/>
              </a:rPr>
              <a:t>DEMO </a:t>
            </a:r>
            <a:r>
              <a:rPr lang="vi-VN" sz="7530" spc="459" dirty="0">
                <a:solidFill>
                  <a:srgbClr val="FFFFFF"/>
                </a:solidFill>
                <a:latin typeface="Time New Roman"/>
              </a:rPr>
              <a:t>CHƯƠNG TRÌNH</a:t>
            </a:r>
            <a:endParaRPr lang="en-US" sz="7530" spc="459" dirty="0">
              <a:solidFill>
                <a:srgbClr val="FFFFFF"/>
              </a:solidFill>
              <a:latin typeface="Time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813" y="1884522"/>
            <a:ext cx="1810574" cy="33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endParaRPr lang="en-US" sz="2167" spc="-43" dirty="0">
              <a:solidFill>
                <a:srgbClr val="56AEFF"/>
              </a:solidFill>
              <a:latin typeface="DM Sans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17501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986667" y="1698193"/>
            <a:ext cx="8437330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endParaRPr lang="en-US" sz="8020" dirty="0">
              <a:solidFill>
                <a:srgbClr val="56AEFF"/>
              </a:solidFill>
              <a:latin typeface="Now Bold"/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C08EFB97-F08D-A9B8-61D9-0C512D5594B5}"/>
              </a:ext>
            </a:extLst>
          </p:cNvPr>
          <p:cNvSpPr txBox="1"/>
          <p:nvPr/>
        </p:nvSpPr>
        <p:spPr>
          <a:xfrm>
            <a:off x="4235526" y="354716"/>
            <a:ext cx="7543800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TRƯỜNG ĐẠI HỌC TRÀ VINH</a:t>
            </a:r>
            <a:b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</a:b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     KHOA CÔNG NGHỆ THÔNG TIN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F666693-B7A9-9C8F-81A2-14773719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64" y="342181"/>
            <a:ext cx="914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A7C0C913-529C-D9DB-8CF6-3AD631B34BB7}"/>
              </a:ext>
            </a:extLst>
          </p:cNvPr>
          <p:cNvSpPr txBox="1"/>
          <p:nvPr/>
        </p:nvSpPr>
        <p:spPr>
          <a:xfrm>
            <a:off x="-371106" y="2082939"/>
            <a:ext cx="1296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vi-V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Báo cáo học phần: </a:t>
            </a:r>
            <a:r>
              <a:rPr kumimoji="0" lang="en-US" altLang="vi-V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 panose="020B0604020202020204"/>
              </a:rPr>
              <a:t>ĐỒ ÁN CSN </a:t>
            </a: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84A8DB8E-32AA-4790-3124-6FACFA4D163A}"/>
              </a:ext>
            </a:extLst>
          </p:cNvPr>
          <p:cNvSpPr txBox="1"/>
          <p:nvPr/>
        </p:nvSpPr>
        <p:spPr>
          <a:xfrm>
            <a:off x="-401586" y="4000500"/>
            <a:ext cx="108409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CHỦ ĐỀ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/>
              <a:buNone/>
              <a:tabLst/>
              <a:defRPr/>
            </a:pPr>
            <a:r>
              <a:rPr lang="vi-VN" sz="4000" b="1" kern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 CHƯƠNG TRÌNH MÁY TÍNH BẰNG JAVA</a:t>
            </a:r>
            <a:endParaRPr kumimoji="0" lang="vi-VN" sz="4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96623" y="1195711"/>
            <a:ext cx="5801499" cy="88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vi-VN" sz="4400" dirty="0">
                <a:solidFill>
                  <a:srgbClr val="FFFFFF"/>
                </a:solidFill>
                <a:latin typeface="Now Bold"/>
              </a:rPr>
              <a:t>LÝ DO CHỌN ĐỀ TÀI</a:t>
            </a:r>
            <a:endParaRPr lang="en-US" sz="4400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79377" y="3278535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9377" y="4506490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93543" y="5709404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dirty="0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3792" y="2419871"/>
            <a:ext cx="8678831" cy="9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br>
              <a:rPr lang="vi-VN" sz="3200" u="none" strike="noStrike" dirty="0">
                <a:solidFill>
                  <a:srgbClr val="FFFFFF"/>
                </a:solidFill>
                <a:latin typeface="DM Sans"/>
              </a:rPr>
            </a:br>
            <a:endParaRPr lang="en-US" sz="32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70586" y="3278535"/>
            <a:ext cx="6345242" cy="103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Giúp em thực hành kĩ năng toán học và hiểu rõ hơn về cách các phép toán thực hiện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70586" y="4659030"/>
            <a:ext cx="6345242" cy="6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dirty="0">
                <a:solidFill>
                  <a:srgbClr val="FFFFFF"/>
                </a:solidFill>
                <a:latin typeface="DM Sans"/>
              </a:rPr>
              <a:t>Xây dựng g</a:t>
            </a: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iao diện người dùng đơn giản dễ sử dụng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70586" y="5820879"/>
            <a:ext cx="6345242" cy="70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vi-VN" sz="2800" u="none" strike="noStrike" dirty="0">
                <a:solidFill>
                  <a:srgbClr val="FFFFFF"/>
                </a:solidFill>
                <a:latin typeface="DM Sans"/>
              </a:rPr>
              <a:t>Áp dụng những kiến thực đã học được vào dự án</a:t>
            </a:r>
            <a:endParaRPr lang="en-US" sz="2800" u="none" strike="noStrike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2565144" y="408438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2533666" y="5319739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2528639" y="644798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dirty="0"/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EED06A9F-8CAD-D4E5-6944-B7921AFA4592}"/>
              </a:ext>
            </a:extLst>
          </p:cNvPr>
          <p:cNvSpPr/>
          <p:nvPr/>
        </p:nvSpPr>
        <p:spPr>
          <a:xfrm>
            <a:off x="1524000" y="6848490"/>
            <a:ext cx="62504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w Bold"/>
              </a:rPr>
              <a:t>MỤC TIÊU CỦA ĐỀ TÀI</a:t>
            </a:r>
            <a:endParaRPr lang="vi-VN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BF51CF67-ECF6-395E-1F0A-95B2CF7447DE}"/>
              </a:ext>
            </a:extLst>
          </p:cNvPr>
          <p:cNvSpPr/>
          <p:nvPr/>
        </p:nvSpPr>
        <p:spPr>
          <a:xfrm>
            <a:off x="1028742" y="7913898"/>
            <a:ext cx="100583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 tiêu của đồ án là xây dựng một ứng dụng máy tính đa chức năng với các phép toán cơ bản (+, -, *, /), tính căn bậc hai, phần trăm và các chức năng khác.</a:t>
            </a:r>
            <a:endParaRPr lang="vi-VN" sz="28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37488" y="183436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vi-VN" sz="4739" dirty="0">
                <a:solidFill>
                  <a:srgbClr val="FFFFFF"/>
                </a:solidFill>
                <a:latin typeface="Now Bold"/>
              </a:rPr>
              <a:t>NỘI DUNG BÁO CÁO</a:t>
            </a:r>
            <a:endParaRPr lang="en-US" sz="4739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F6217226-1603-7209-B113-B473A5047B41}"/>
              </a:ext>
            </a:extLst>
          </p:cNvPr>
          <p:cNvSpPr/>
          <p:nvPr/>
        </p:nvSpPr>
        <p:spPr>
          <a:xfrm>
            <a:off x="3633676" y="4726560"/>
            <a:ext cx="88178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 Giới thiệu về giao diện 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78A113B8-0825-EB74-A86D-6957B8CECCF4}"/>
              </a:ext>
            </a:extLst>
          </p:cNvPr>
          <p:cNvSpPr/>
          <p:nvPr/>
        </p:nvSpPr>
        <p:spPr>
          <a:xfrm>
            <a:off x="5677700" y="3761401"/>
            <a:ext cx="43091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DM Sans Bold"/>
              </a:rPr>
              <a:t>1 </a:t>
            </a:r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DM Sans Bold"/>
              </a:rPr>
              <a:t>Tổng quan lý thuyết</a:t>
            </a:r>
            <a:endParaRPr lang="vi-VN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05E43A59-1102-5CA8-52AB-03FBADD281C2}"/>
              </a:ext>
            </a:extLst>
          </p:cNvPr>
          <p:cNvSpPr/>
          <p:nvPr/>
        </p:nvSpPr>
        <p:spPr>
          <a:xfrm>
            <a:off x="5677700" y="5707443"/>
            <a:ext cx="53431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 Tương tác với người dùng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9FDEECA-29F3-3212-ECAD-11BF7CB39F61}"/>
              </a:ext>
            </a:extLst>
          </p:cNvPr>
          <p:cNvSpPr/>
          <p:nvPr/>
        </p:nvSpPr>
        <p:spPr>
          <a:xfrm>
            <a:off x="5665208" y="6874897"/>
            <a:ext cx="57374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 Kết luận và hướng phát triển</a:t>
            </a: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3D9A7D32-7D22-F19B-1744-596169935253}"/>
              </a:ext>
            </a:extLst>
          </p:cNvPr>
          <p:cNvSpPr/>
          <p:nvPr/>
        </p:nvSpPr>
        <p:spPr>
          <a:xfrm>
            <a:off x="5665208" y="8087891"/>
            <a:ext cx="40751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 </a:t>
            </a:r>
            <a:r>
              <a:rPr lang="vi-VN" sz="32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Demo</a:t>
            </a:r>
            <a:r>
              <a:rPr lang="vi-VN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vi-VN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chương trình</a:t>
            </a:r>
            <a:endParaRPr lang="vi-VN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68800" y="8648700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22AD89E-AE45-D100-5EA5-F7A09B584E28}"/>
              </a:ext>
            </a:extLst>
          </p:cNvPr>
          <p:cNvSpPr/>
          <p:nvPr/>
        </p:nvSpPr>
        <p:spPr>
          <a:xfrm>
            <a:off x="4650239" y="342900"/>
            <a:ext cx="8456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TỔNG QUAN LÝ THUYẾT</a:t>
            </a:r>
            <a:endParaRPr lang="vi-VN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F96348E-8587-DB5B-0123-A62F4F016225}"/>
              </a:ext>
            </a:extLst>
          </p:cNvPr>
          <p:cNvSpPr/>
          <p:nvPr/>
        </p:nvSpPr>
        <p:spPr>
          <a:xfrm>
            <a:off x="6058844" y="1609130"/>
            <a:ext cx="58080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4800" b="0" cap="none" spc="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 nghệ sử dụng: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4DE1761D-4181-D12B-4993-84EB587B35BF}"/>
              </a:ext>
            </a:extLst>
          </p:cNvPr>
          <p:cNvSpPr/>
          <p:nvPr/>
        </p:nvSpPr>
        <p:spPr>
          <a:xfrm>
            <a:off x="7467600" y="6381516"/>
            <a:ext cx="9841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Công cụ phát triển: </a:t>
            </a:r>
            <a:r>
              <a:rPr lang="vi-VN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Netbeans</a:t>
            </a:r>
            <a:endParaRPr lang="vi-V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FC4AB1D-96D5-2FB3-1029-251359917D4F}"/>
              </a:ext>
            </a:extLst>
          </p:cNvPr>
          <p:cNvSpPr/>
          <p:nvPr/>
        </p:nvSpPr>
        <p:spPr>
          <a:xfrm>
            <a:off x="6339107" y="3867161"/>
            <a:ext cx="8585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Ngôn ngữ lập trình: JAVA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93DADCDB-65F5-959E-0D47-AC88512EDD26}"/>
              </a:ext>
            </a:extLst>
          </p:cNvPr>
          <p:cNvSpPr/>
          <p:nvPr/>
        </p:nvSpPr>
        <p:spPr>
          <a:xfrm>
            <a:off x="5419265" y="419100"/>
            <a:ext cx="73823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Giao diện </a:t>
            </a:r>
            <a:r>
              <a:rPr lang="vi-VN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Netbeans</a:t>
            </a:r>
            <a:endParaRPr lang="vi-VN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E970B55-4727-446B-3BB2-A9EF43185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7587"/>
            <a:ext cx="18288000" cy="8649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D9911D2-EECF-EA0E-1D5A-C1A9EC80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4"/>
            <a:ext cx="18288000" cy="8953500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F9A4DD-CC76-729D-09D8-FE8312101474}"/>
              </a:ext>
            </a:extLst>
          </p:cNvPr>
          <p:cNvSpPr/>
          <p:nvPr/>
        </p:nvSpPr>
        <p:spPr>
          <a:xfrm>
            <a:off x="228600" y="8994723"/>
            <a:ext cx="1734320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Sau khi thiết kế giao diện bao gồm thêm các nút số từ 0 đến 9 và các phép tính cơ </a:t>
            </a:r>
            <a:r>
              <a:rPr lang="vi-VN" sz="2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bản,ta</a:t>
            </a:r>
            <a: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  <a:t> được kết quả như hình.</a:t>
            </a:r>
          </a:p>
          <a:p>
            <a:r>
              <a:rPr lang="vi-VN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</a:rPr>
              <a:t>Sau đó tiến hành thực hiện phép tính</a:t>
            </a:r>
            <a:br>
              <a:rPr lang="vi-VN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j-lt"/>
              </a:rPr>
            </a:br>
            <a:endParaRPr lang="vi-VN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101520" y="9033295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60462" y="9212200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601630" y="9006520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80012" y="9198022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grpSp>
        <p:nvGrpSpPr>
          <p:cNvPr id="18" name="Group 18"/>
          <p:cNvGrpSpPr/>
          <p:nvPr/>
        </p:nvGrpSpPr>
        <p:grpSpPr>
          <a:xfrm>
            <a:off x="14707765" y="9060069"/>
            <a:ext cx="1142373" cy="1142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995823" y="9244018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EA4B5097-166B-9CB2-BA72-8D6C7AE3D9FA}"/>
              </a:ext>
            </a:extLst>
          </p:cNvPr>
          <p:cNvSpPr/>
          <p:nvPr/>
        </p:nvSpPr>
        <p:spPr>
          <a:xfrm>
            <a:off x="5142225" y="278893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Tương tác với người dùng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70DD358-2444-7DAC-715F-822FE3122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1534309"/>
            <a:ext cx="15811500" cy="5976037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BF855B23-9A58-1C06-F9C1-C05573CA5754}"/>
              </a:ext>
            </a:extLst>
          </p:cNvPr>
          <p:cNvSpPr txBox="1"/>
          <p:nvPr/>
        </p:nvSpPr>
        <p:spPr>
          <a:xfrm>
            <a:off x="275902" y="7579323"/>
            <a:ext cx="14554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Sau khi viết dữ kiện cho các phép tính và phím </a:t>
            </a:r>
            <a:r>
              <a:rPr lang="vi-VN" sz="2800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số,ta</a:t>
            </a:r>
            <a:r>
              <a:rPr lang="vi-VN" sz="28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 bấm chọn Run-&gt;Run </a:t>
            </a:r>
            <a:r>
              <a:rPr lang="vi-VN" sz="2800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File</a:t>
            </a:r>
            <a:r>
              <a:rPr lang="vi-VN" sz="28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</a:rPr>
              <a:t> để tiến hành chạy thử.</a:t>
            </a:r>
          </a:p>
          <a:p>
            <a:r>
              <a:rPr lang="vi-VN" sz="2800" b="1" dirty="0">
                <a:solidFill>
                  <a:schemeClr val="accent5"/>
                </a:solidFill>
                <a:latin typeface="+mj-lt"/>
              </a:rPr>
              <a:t>Bây giờ n</a:t>
            </a:r>
            <a:r>
              <a:rPr lang="vi-VN" sz="2800" b="1" i="0" dirty="0">
                <a:solidFill>
                  <a:schemeClr val="accent5"/>
                </a:solidFill>
                <a:effectLst/>
                <a:latin typeface="+mj-lt"/>
              </a:rPr>
              <a:t>gười dùng có thể nhập số bằng cách nhấn các nút số trên giao diện  và thực hiện các phép tính .</a:t>
            </a:r>
            <a:br>
              <a:rPr lang="vi-VN" sz="2800" b="1" dirty="0">
                <a:solidFill>
                  <a:srgbClr val="374151"/>
                </a:solidFill>
                <a:latin typeface="Time New Roman"/>
              </a:rPr>
            </a:br>
            <a:endParaRPr lang="vi-VN" sz="2800" b="1" dirty="0">
              <a:latin typeface="Time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658"/>
            <a:ext cx="160782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vi-VN" sz="6426" dirty="0">
                <a:solidFill>
                  <a:srgbClr val="56AEFF"/>
                </a:solidFill>
                <a:latin typeface="+mj-lt"/>
              </a:rPr>
              <a:t>KẾT LUẬN VÀ HƯỚNG PHÁT TRIỂN</a:t>
            </a:r>
            <a:endParaRPr lang="en-US" sz="6426" dirty="0">
              <a:solidFill>
                <a:srgbClr val="56AEFF"/>
              </a:solidFill>
              <a:latin typeface="+mj-l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92400" y="7765330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34958" y="3227437"/>
            <a:ext cx="625912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ra một máy tính thực hiện được các phép toán cơ bản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Giao </a:t>
            </a:r>
            <a:r>
              <a:rPr lang="vi-V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 người dùng dễ sử dụng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892467" y="827373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918CF11-AE1D-77D5-DCC8-615CD8BCEB25}"/>
              </a:ext>
            </a:extLst>
          </p:cNvPr>
          <p:cNvSpPr/>
          <p:nvPr/>
        </p:nvSpPr>
        <p:spPr>
          <a:xfrm>
            <a:off x="1905000" y="1737605"/>
            <a:ext cx="383310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Làm được:</a:t>
            </a:r>
          </a:p>
        </p:txBody>
      </p: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CEB23024-8C47-5A42-3BFA-7F8544ABFADD}"/>
              </a:ext>
            </a:extLst>
          </p:cNvPr>
          <p:cNvCxnSpPr>
            <a:cxnSpLocks/>
          </p:cNvCxnSpPr>
          <p:nvPr/>
        </p:nvCxnSpPr>
        <p:spPr>
          <a:xfrm>
            <a:off x="8839200" y="1485900"/>
            <a:ext cx="0" cy="57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58EC4A3-C797-8CD7-8F9A-59D432347DA6}"/>
              </a:ext>
            </a:extLst>
          </p:cNvPr>
          <p:cNvSpPr/>
          <p:nvPr/>
        </p:nvSpPr>
        <p:spPr>
          <a:xfrm>
            <a:off x="10167904" y="1737605"/>
            <a:ext cx="537358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Chưa làm được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21EF5A7B-B220-9188-A294-FF4860234095}"/>
              </a:ext>
            </a:extLst>
          </p:cNvPr>
          <p:cNvSpPr/>
          <p:nvPr/>
        </p:nvSpPr>
        <p:spPr>
          <a:xfrm>
            <a:off x="9925853" y="3050095"/>
            <a:ext cx="740756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</a:t>
            </a:r>
            <a: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  <a:t> Chưa tích hợp một số tính năng nâng cao như phép toán đặc biệt, lưu trữ lịch sử phép toán</a:t>
            </a:r>
            <a:b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vi-VN" sz="2800" b="0" i="0" dirty="0">
                <a:solidFill>
                  <a:schemeClr val="bg1"/>
                </a:solidFill>
                <a:effectLst/>
                <a:latin typeface="Söhne"/>
              </a:rPr>
              <a:t>- Chưa mở rộng chương trình đến mức có thể tích hợp nhiều loại phép toán và tính năng mới, giúp chương trình trở nên đa dạng và linh hoạt hơn.</a:t>
            </a:r>
            <a:endParaRPr lang="vi-VN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D1BC5E25-5BB3-3580-BABC-801C85CA82E4}"/>
              </a:ext>
            </a:extLst>
          </p:cNvPr>
          <p:cNvSpPr/>
          <p:nvPr/>
        </p:nvSpPr>
        <p:spPr>
          <a:xfrm>
            <a:off x="2100450" y="6842000"/>
            <a:ext cx="4406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Bahnschrift Light Condensed" panose="020B0502040204020203" pitchFamily="34" charset="0"/>
              </a:rPr>
              <a:t>HƯỚNG PHÁT TRIỂN</a:t>
            </a: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C02F1A98-71EF-2350-5F6C-6DEE7D70D0E2}"/>
              </a:ext>
            </a:extLst>
          </p:cNvPr>
          <p:cNvSpPr/>
          <p:nvPr/>
        </p:nvSpPr>
        <p:spPr>
          <a:xfrm>
            <a:off x="2452711" y="7932795"/>
            <a:ext cx="127730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tương lai sẽ hoàn thiện các tính năng chưa làm được đã nêu ở phía trên và</a:t>
            </a:r>
            <a:b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 hệ thống gần gũi, dễ sử dụng hơn đối với mọi người</a:t>
            </a:r>
            <a:endParaRPr lang="vi-VN" sz="2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422</Words>
  <Application>Microsoft Office PowerPoint</Application>
  <PresentationFormat>Tùy chỉnh</PresentationFormat>
  <Paragraphs>42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23" baseType="lpstr">
      <vt:lpstr>Time New Roman</vt:lpstr>
      <vt:lpstr>Now Bold</vt:lpstr>
      <vt:lpstr>DM Sans Italics</vt:lpstr>
      <vt:lpstr>Calibri</vt:lpstr>
      <vt:lpstr>DM Sans</vt:lpstr>
      <vt:lpstr>Söhne</vt:lpstr>
      <vt:lpstr>DM Sans Bold</vt:lpstr>
      <vt:lpstr>Times New Roman</vt:lpstr>
      <vt:lpstr>Tahoma</vt:lpstr>
      <vt:lpstr>Bahnschrift Light Condensed</vt:lpstr>
      <vt:lpstr>Open Sans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MINH THAI</cp:lastModifiedBy>
  <cp:revision>13</cp:revision>
  <dcterms:created xsi:type="dcterms:W3CDTF">2006-08-16T00:00:00Z</dcterms:created>
  <dcterms:modified xsi:type="dcterms:W3CDTF">2024-01-18T11:21:53Z</dcterms:modified>
  <dc:identifier>DAF3ECRQ0Ao</dc:identifier>
</cp:coreProperties>
</file>